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70" r:id="rId4"/>
    <p:sldId id="267" r:id="rId5"/>
    <p:sldId id="272" r:id="rId6"/>
    <p:sldId id="271" r:id="rId7"/>
    <p:sldId id="258" r:id="rId8"/>
    <p:sldId id="261" r:id="rId9"/>
    <p:sldId id="268" r:id="rId10"/>
    <p:sldId id="269" r:id="rId11"/>
    <p:sldId id="262" r:id="rId12"/>
    <p:sldId id="265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48"/>
  </p:normalViewPr>
  <p:slideViewPr>
    <p:cSldViewPr snapToGrid="0" snapToObjects="1">
      <p:cViewPr>
        <p:scale>
          <a:sx n="90" d="100"/>
          <a:sy n="90" d="100"/>
        </p:scale>
        <p:origin x="27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9" d="100"/>
          <a:sy n="89" d="100"/>
        </p:scale>
        <p:origin x="384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3F580269-A7EB-5649-BD09-6C745EAEE4A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0D49BE1-2EC5-1041-A9D6-9078C7422EF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3DC587-C2F9-4944-93A7-4B4C5CCA4DF7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D8CFE96-A991-0043-AA18-6D2A59F26D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0200A3A-B1C2-A340-9517-8D33B12315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F822BC-7D3C-1342-89EB-198AB11750E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9621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F21F7C-0D04-AB4E-B921-45D711459E5E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CEDC72-61BF-2949-BB60-A62CA09B38F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753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EDC72-61BF-2949-BB60-A62CA09B38F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3006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EDC72-61BF-2949-BB60-A62CA09B38F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2136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EDC72-61BF-2949-BB60-A62CA09B38F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824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EDC72-61BF-2949-BB60-A62CA09B38F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587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55CDCA-477F-2D42-B4CE-CFC4E0046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CA2C9AE-164B-B943-88DB-A5A94E0139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C23EA4-AD71-0C4F-A6F1-3BA4062F2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D3BE1D-A1E0-074E-A57F-57764776A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95CE6B-E279-8D45-8B46-F9BA90483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2116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87AC3B-6601-FA45-B6E2-A96054A67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6CB7816-9443-5F43-A294-9D8A0AA770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950720-C4B8-4B4B-A55B-798FEF3C4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1C37982-AA5B-8647-BD06-2BE1B803A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A87EB23-8B86-E94F-9F25-6F1EBFAD4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208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AF94717-53EE-0046-BBE0-EB94BD7A4C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C830E10-17BB-A043-AB3F-40F15D50E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E98B27F-4551-274E-9ED3-B03D4DE94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A906DA-A738-F04C-9338-EE83C28D3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690D9-A473-D644-924C-1B857A857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800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9EA58F-604D-CB46-A7E0-EFF463260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278" y="152941"/>
            <a:ext cx="11807283" cy="61331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A914E9-9E7F-8447-ADC7-B806364D6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E74444-74F6-774C-9004-EC08F7B3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3757850-17CD-384C-9683-F30C6D0EF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5D15F7-77DA-6D40-92A3-257CF7EDA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153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8712A8-3782-2545-BF49-3BC70DCE7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5E41081-03C0-5845-B3AB-5DD993555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0DC09C-4706-4947-ACE8-64A233F5C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10A2AC-1BC8-6C47-BAC2-C6DA64C4C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DB117C-E8EF-3A4F-B3F2-236F325C9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1948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D6B2F1-F656-0845-8FC2-38328A4B3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E5C9BB-CA3A-F748-BEAE-674DB9630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9737CF5-F63C-AA44-B1E9-7CE75F2BB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466FB37-11D7-0141-8209-1893C979C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51C3E02-6630-444A-984F-17608C5D7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CBC1319-0154-744F-AC21-D3F711CE3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4568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7B8208-8D0F-8A47-9C59-C2C26041B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E6002F-87D1-1C4E-B8B3-F42A42D50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A4DC108-1115-474D-8411-3692DA1A6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1E5ADDB-E4B4-184D-A330-74ABE03579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11437FD-0EEF-124D-9A16-FD8B858EDE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6D08DA6-110D-CC43-8505-6AEBDBBD9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4B6CCE0-AA00-2C43-B7BD-DD6D7424C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637EDA0-BD55-1247-81D4-2473777A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0589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9D0EAD-25C3-D744-B36F-882A9D2FB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CF33303-0BBA-4F47-AC2C-CC4FE7C31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62BFDA0-985D-D74F-813F-9BACE7954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70E513C-9321-9B4E-923B-144455261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9722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ECCE2C-F6CA-8341-94CE-E91A564B6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77A4BF1-C1D0-6C4B-8FF8-E1083EAEB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E8ED51-59FD-E94B-8B13-5611B015B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993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F8FFB8-371D-8D45-A199-390E85813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8DC7373-9186-F147-936F-6635EFCE86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F83BD28-D198-F740-AD58-A87D2BA27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B386474-F4DC-124E-AB2B-0A2D9B670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E5F38B0-BC17-3B43-8841-9713F6490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63905ED-D8AD-244F-B40C-445E19B42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0220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F9286-2C59-934B-8E90-876CAACDD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3407687-1EAA-7E4E-91AD-95CF17D4A5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E984AB9-6DC3-6445-A65A-EFA865F6D6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4D1202A-0B9A-4D49-A51E-FB51502B3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1714439-E7EB-6E41-991C-E4CE4B9A0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C27161F-188C-614D-A216-7DB5610EF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814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B965C9F-A63B-3941-9839-66F3D8389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133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n-GB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10D3F3C-CB0F-AD41-9696-2E2201903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0279" y="766258"/>
            <a:ext cx="11807282" cy="5433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 dirty="0"/>
              <a:t>Modifier les styles du texte du masque
Deuxième niveau
Troisième niveau
Quatrième niveau
Cinquième niveau</a:t>
            </a:r>
            <a:endParaRPr lang="en-GB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67D4E6-1095-5246-9DA3-76E24DA360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279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89D0A5-9A36-594A-87F0-6F6D1D4B5B43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7AB244E-9B12-F648-BD2D-48186F3EEC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6520" y="63530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771B26-9BEC-9442-8391-AD6A80FA63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4436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EDD05-D090-8E46-921B-E817F6E3740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3736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cap="small" baseline="0">
          <a:solidFill>
            <a:schemeClr val="tx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 Narrow" panose="020B0604020202020204" pitchFamily="34" charset="0"/>
          <a:ea typeface="+mn-ea"/>
          <a:cs typeface="Arial Narrow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s://app.diagrams.net/#G1NGNvMqQCTZDdk4ihMpVrNjCLq4rQJBI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p.diagrams.net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doranum.fr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zenodo.org/" TargetMode="External"/><Relationship Id="rId4" Type="http://schemas.openxmlformats.org/officeDocument/2006/relationships/hyperlink" Target="http://www.doranum.fr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mponline.dcc.ac.uk/public_plans" TargetMode="External"/><Relationship Id="rId5" Type="http://schemas.openxmlformats.org/officeDocument/2006/relationships/hyperlink" Target="https://dmp.opidor.fr/plans" TargetMode="External"/><Relationship Id="rId4" Type="http://schemas.openxmlformats.org/officeDocument/2006/relationships/hyperlink" Target="https://doranum.fr/plan-gestion-donnees-dmp/fiche-synthetique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2F35D4-940D-1B41-BADC-D6C6E59BCE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9766" y="791287"/>
            <a:ext cx="9144000" cy="2387600"/>
          </a:xfrm>
        </p:spPr>
        <p:txBody>
          <a:bodyPr>
            <a:normAutofit/>
          </a:bodyPr>
          <a:lstStyle/>
          <a:p>
            <a:r>
              <a:rPr lang="fr-FR" sz="4400" dirty="0"/>
              <a:t>Les </a:t>
            </a:r>
            <a:r>
              <a:rPr lang="fr-FR" sz="4400" u="sng" dirty="0"/>
              <a:t>P</a:t>
            </a:r>
            <a:r>
              <a:rPr lang="fr-FR" sz="4400" dirty="0"/>
              <a:t>lans de </a:t>
            </a:r>
            <a:r>
              <a:rPr lang="fr-FR" sz="4400" u="sng" dirty="0"/>
              <a:t>G</a:t>
            </a:r>
            <a:r>
              <a:rPr lang="fr-FR" sz="4400" dirty="0"/>
              <a:t>estion de </a:t>
            </a:r>
            <a:r>
              <a:rPr lang="fr-FR" sz="4400" u="sng" dirty="0"/>
              <a:t>D</a:t>
            </a:r>
            <a:r>
              <a:rPr lang="fr-FR" sz="4400" dirty="0"/>
              <a:t>onnées (PGD) ou les </a:t>
            </a:r>
            <a:r>
              <a:rPr lang="fr-FR" sz="4400" u="sng" dirty="0"/>
              <a:t>D</a:t>
            </a:r>
            <a:r>
              <a:rPr lang="fr-FR" sz="4400" dirty="0"/>
              <a:t>ata </a:t>
            </a:r>
            <a:r>
              <a:rPr lang="fr-FR" sz="4400" u="sng" dirty="0"/>
              <a:t>M</a:t>
            </a:r>
            <a:r>
              <a:rPr lang="fr-FR" sz="4400" dirty="0"/>
              <a:t>anagement </a:t>
            </a:r>
            <a:r>
              <a:rPr lang="fr-FR" sz="4400" u="sng" dirty="0"/>
              <a:t>P</a:t>
            </a:r>
            <a:r>
              <a:rPr lang="fr-FR" sz="4400" dirty="0"/>
              <a:t>lan (DMP)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93937B8-371A-C248-8193-815C174D21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Camille COHEN</a:t>
            </a:r>
          </a:p>
          <a:p>
            <a:r>
              <a:rPr lang="fr-FR" dirty="0"/>
              <a:t>Team : GATAC – Antoine CLAESSENS</a:t>
            </a:r>
          </a:p>
          <a:p>
            <a:endParaRPr lang="fr-FR" dirty="0"/>
          </a:p>
          <a:p>
            <a:r>
              <a:rPr lang="fr-FR" dirty="0" err="1"/>
              <a:t>Bioinformelles</a:t>
            </a:r>
            <a:r>
              <a:rPr lang="fr-FR" dirty="0"/>
              <a:t> -  Mardi 05 Mai 2020 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9E93708-C8BD-434F-B201-77AC081A9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3541" y="5575246"/>
            <a:ext cx="1775469" cy="1017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681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442C54-051C-DA46-B5FF-7D94C9084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sz="4000" dirty="0"/>
              <a:t>La structure d’un DMP (Celui de H2020) 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226BBDF3-E363-EF4C-8118-99AED86AF865}"/>
              </a:ext>
            </a:extLst>
          </p:cNvPr>
          <p:cNvSpPr txBox="1">
            <a:spLocks/>
          </p:cNvSpPr>
          <p:nvPr/>
        </p:nvSpPr>
        <p:spPr>
          <a:xfrm>
            <a:off x="379974" y="766258"/>
            <a:ext cx="10515021" cy="4026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Arial Narrow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17D3A-6231-754D-81C9-1278933052B3}"/>
              </a:ext>
            </a:extLst>
          </p:cNvPr>
          <p:cNvSpPr/>
          <p:nvPr/>
        </p:nvSpPr>
        <p:spPr>
          <a:xfrm>
            <a:off x="0" y="1016784"/>
            <a:ext cx="4796589" cy="2395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fr-FR" sz="2000" b="1" i="1" u="sng" dirty="0">
                <a:latin typeface="Arial Narrow" panose="020B0604020202020204" pitchFamily="34" charset="0"/>
                <a:cs typeface="Arial Narrow" panose="020B0604020202020204" pitchFamily="34" charset="0"/>
              </a:rPr>
              <a:t>Phase 1 : Contexte, acteurs et ressources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Description du projet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Acteurs du projet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Ressources nécessaires 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fr-FR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457200" indent="-457200" algn="ctr">
              <a:lnSpc>
                <a:spcPct val="90000"/>
              </a:lnSpc>
              <a:spcBef>
                <a:spcPts val="1000"/>
              </a:spcBef>
              <a:buFont typeface="+mj-lt"/>
              <a:buAutoNum type="arabicPeriod" startAt="2"/>
            </a:pPr>
            <a:endParaRPr lang="fr-FR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3FD13B-7A6F-5547-ABFA-384392FF8DD7}"/>
              </a:ext>
            </a:extLst>
          </p:cNvPr>
          <p:cNvSpPr/>
          <p:nvPr/>
        </p:nvSpPr>
        <p:spPr>
          <a:xfrm>
            <a:off x="3398996" y="5376261"/>
            <a:ext cx="8955603" cy="1179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fr-FR" sz="2000" b="1" i="1" u="sng" dirty="0">
                <a:latin typeface="Arial Narrow" panose="020B0604020202020204" pitchFamily="34" charset="0"/>
                <a:cs typeface="Arial Narrow" panose="020B0604020202020204" pitchFamily="34" charset="0"/>
              </a:rPr>
              <a:t>Phase 3 : Dissémination et archivage à l’issue du projet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Identification des jeux de données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Choix de la description et de la diffusion des jeux de données.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49E9052-6E3D-D549-80D0-C81311A29E6A}"/>
              </a:ext>
            </a:extLst>
          </p:cNvPr>
          <p:cNvSpPr/>
          <p:nvPr/>
        </p:nvSpPr>
        <p:spPr>
          <a:xfrm>
            <a:off x="1200426" y="2980733"/>
            <a:ext cx="7952273" cy="2395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fr-FR" sz="2000" b="1" i="1" u="sng" dirty="0">
                <a:latin typeface="Arial Narrow" panose="020B0604020202020204" pitchFamily="34" charset="0"/>
                <a:cs typeface="Arial Narrow" panose="020B0604020202020204" pitchFamily="34" charset="0"/>
              </a:rPr>
              <a:t>Phase 2 : Stockage, partage, protection et diffusion au cours du projet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Informations générales sur les données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Stockage et partage des données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Risques, sécurité et éthique des données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Dissémination et archivage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endParaRPr lang="fr-FR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374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2D9EE7-EEA8-D043-AEDD-2863BFC49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A02958-209C-0C48-B2EF-B4D384487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>
            <a:hlinkClick r:id="rId2"/>
            <a:extLst>
              <a:ext uri="{FF2B5EF4-FFF2-40B4-BE49-F238E27FC236}">
                <a16:creationId xmlns:a16="http://schemas.microsoft.com/office/drawing/2014/main" id="{ABD4A50E-CC49-914D-97B7-42051D0B02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594"/>
          <a:stretch/>
        </p:blipFill>
        <p:spPr>
          <a:xfrm>
            <a:off x="2299742" y="0"/>
            <a:ext cx="7526009" cy="685800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8700DC11-5E60-4D4C-9357-F9B43CA33CED}"/>
              </a:ext>
            </a:extLst>
          </p:cNvPr>
          <p:cNvSpPr txBox="1"/>
          <p:nvPr/>
        </p:nvSpPr>
        <p:spPr>
          <a:xfrm>
            <a:off x="11258550" y="6400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F1DF069-2D69-F743-B3A7-A578FED20797}"/>
              </a:ext>
            </a:extLst>
          </p:cNvPr>
          <p:cNvSpPr txBox="1"/>
          <p:nvPr/>
        </p:nvSpPr>
        <p:spPr>
          <a:xfrm>
            <a:off x="9926636" y="6516231"/>
            <a:ext cx="22653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hlinkClick r:id="rId4"/>
              </a:rPr>
              <a:t>https://</a:t>
            </a:r>
            <a:r>
              <a:rPr lang="fr-FR" sz="1600" dirty="0" err="1">
                <a:hlinkClick r:id="rId4"/>
              </a:rPr>
              <a:t>app.diagrams.net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041566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CBCC3F-3562-CA4A-A822-1844059A2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Pour résumer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F3600A-E578-DA45-9B6A-94001B04C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278" y="1280608"/>
            <a:ext cx="11807282" cy="5433819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Document synthétique qui permet de gérer les données d’un projet -&gt; Consolidation des questions scientifiques et du plan expérimental. </a:t>
            </a:r>
          </a:p>
          <a:p>
            <a:endParaRPr lang="fr-FR" dirty="0"/>
          </a:p>
          <a:p>
            <a:r>
              <a:rPr lang="fr-FR" dirty="0"/>
              <a:t>Anticipation des processus de partage, publication, conservation des </a:t>
            </a:r>
            <a:r>
              <a:rPr lang="fr-FR" dirty="0" err="1"/>
              <a:t>données</a:t>
            </a:r>
            <a:r>
              <a:rPr lang="fr-FR" dirty="0"/>
              <a:t> </a:t>
            </a:r>
          </a:p>
          <a:p>
            <a:pPr lvl="1"/>
            <a:r>
              <a:rPr lang="fr-FR" dirty="0">
                <a:latin typeface="Arial Narrow" panose="020B0604020202020204" pitchFamily="34" charset="0"/>
                <a:cs typeface="Arial Narrow" panose="020B0604020202020204" pitchFamily="34" charset="0"/>
              </a:rPr>
              <a:t>Pas de perte de données et d’informations</a:t>
            </a:r>
          </a:p>
          <a:p>
            <a:pPr lvl="1"/>
            <a:r>
              <a:rPr lang="fr-FR" dirty="0">
                <a:latin typeface="Arial Narrow" panose="020B0604020202020204" pitchFamily="34" charset="0"/>
                <a:cs typeface="Arial Narrow" panose="020B0604020202020204" pitchFamily="34" charset="0"/>
              </a:rPr>
              <a:t>Traçabilité des données</a:t>
            </a:r>
          </a:p>
          <a:p>
            <a:pPr lvl="1"/>
            <a:r>
              <a:rPr lang="fr-FR" dirty="0">
                <a:latin typeface="Arial Narrow" panose="020B0604020202020204" pitchFamily="34" charset="0"/>
                <a:cs typeface="Arial Narrow" panose="020B0604020202020204" pitchFamily="34" charset="0"/>
              </a:rPr>
              <a:t>Reproductibilité de la recherche</a:t>
            </a:r>
          </a:p>
          <a:p>
            <a:pPr lvl="1"/>
            <a:endParaRPr lang="fr-FR" dirty="0"/>
          </a:p>
          <a:p>
            <a:r>
              <a:rPr lang="fr-FR" dirty="0"/>
              <a:t> Devenu obligatoire pour certains financements</a:t>
            </a:r>
          </a:p>
          <a:p>
            <a:endParaRPr lang="fr-FR" dirty="0"/>
          </a:p>
          <a:p>
            <a:r>
              <a:rPr lang="fr-FR" dirty="0"/>
              <a:t>Aide à la construction et à la rédaction disponible : « DMP </a:t>
            </a:r>
            <a:r>
              <a:rPr lang="fr-FR" dirty="0" err="1"/>
              <a:t>OPIDoR</a:t>
            </a:r>
            <a:r>
              <a:rPr lang="fr-FR" dirty="0"/>
              <a:t> »</a:t>
            </a:r>
          </a:p>
          <a:p>
            <a:endParaRPr lang="fr-FR" dirty="0"/>
          </a:p>
          <a:p>
            <a:r>
              <a:rPr lang="fr-FR" dirty="0"/>
              <a:t>Favorise la collaboration  et  l’ « Open Science »</a:t>
            </a:r>
          </a:p>
        </p:txBody>
      </p:sp>
    </p:spTree>
    <p:extLst>
      <p:ext uri="{BB962C8B-B14F-4D97-AF65-F5344CB8AC3E}">
        <p14:creationId xmlns:p14="http://schemas.microsoft.com/office/powerpoint/2010/main" val="3316845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FA2A316F-515D-C747-ADE6-7143BEE7B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6353" y="2253892"/>
            <a:ext cx="3306865" cy="3306865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80F289A-37A3-4440-AA27-1EF7E45C3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5009"/>
            <a:ext cx="12192000" cy="613317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Les Data Management Plan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3F39B7-65AE-F942-B8E6-38F1B2854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22030"/>
            <a:ext cx="8496353" cy="19561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2000" dirty="0"/>
          </a:p>
          <a:p>
            <a:pPr marL="457200" indent="-457200">
              <a:buFont typeface="+mj-lt"/>
              <a:buAutoNum type="arabicPeriod"/>
            </a:pPr>
            <a:r>
              <a:rPr lang="fr-FR" sz="2000" dirty="0"/>
              <a:t>C’est quoi? </a:t>
            </a:r>
          </a:p>
          <a:p>
            <a:pPr marL="457200" indent="-457200">
              <a:buFont typeface="+mj-lt"/>
              <a:buAutoNum type="arabicPeriod"/>
            </a:pPr>
            <a:endParaRPr lang="fr-FR" sz="500" dirty="0"/>
          </a:p>
          <a:p>
            <a:pPr marL="0" indent="0">
              <a:buNone/>
            </a:pPr>
            <a:r>
              <a:rPr lang="fr-FR" sz="2000" dirty="0"/>
              <a:t>Un document synthétique expliquant comment seront gérées les données d’un projet depuis leur création/collecte jusqu’à leur archivage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A4FED3A-78CE-DC4D-A3DC-92134DBCF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4" y="-185637"/>
            <a:ext cx="2235473" cy="18117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B3F356D-3F07-DF4E-8F65-3C38F1BE1DD0}"/>
              </a:ext>
            </a:extLst>
          </p:cNvPr>
          <p:cNvSpPr/>
          <p:nvPr/>
        </p:nvSpPr>
        <p:spPr>
          <a:xfrm>
            <a:off x="297382" y="792890"/>
            <a:ext cx="116152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400" i="1" dirty="0">
                <a:latin typeface="Arial Narrow" panose="020B0604020202020204" pitchFamily="34" charset="0"/>
                <a:cs typeface="Arial Narrow" panose="020B0604020202020204" pitchFamily="34" charset="0"/>
              </a:rPr>
              <a:t>Nécessaires pour les appels de projets (ex: Horizon 2020).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750086F-5762-D247-9210-CBC0B86A2EEB}"/>
              </a:ext>
            </a:extLst>
          </p:cNvPr>
          <p:cNvSpPr txBox="1"/>
          <p:nvPr/>
        </p:nvSpPr>
        <p:spPr>
          <a:xfrm>
            <a:off x="8843285" y="5863514"/>
            <a:ext cx="42394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 </a:t>
            </a:r>
          </a:p>
          <a:p>
            <a:r>
              <a:rPr lang="fr-FR" sz="1400" i="1" dirty="0">
                <a:hlinkClick r:id="rId4"/>
              </a:rPr>
              <a:t>www.doranum.fr</a:t>
            </a:r>
            <a:endParaRPr lang="fr-FR" sz="1400" i="1" dirty="0"/>
          </a:p>
          <a:p>
            <a:r>
              <a:rPr lang="fr-FR" sz="1400" i="1" dirty="0"/>
              <a:t>Réaliser un plan de gestion de données</a:t>
            </a:r>
          </a:p>
          <a:p>
            <a:r>
              <a:rPr lang="fr-FR" sz="1400" i="1" dirty="0"/>
              <a:t> FAIR: guide de rédaction, Cartier et al, 2018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53BB436-1AB7-564B-B88B-B9CDFC6D4BAD}"/>
              </a:ext>
            </a:extLst>
          </p:cNvPr>
          <p:cNvSpPr txBox="1"/>
          <p:nvPr/>
        </p:nvSpPr>
        <p:spPr>
          <a:xfrm>
            <a:off x="10200290" y="-914400"/>
            <a:ext cx="3424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Garantit la qualité de la recherche </a:t>
            </a:r>
          </a:p>
          <a:p>
            <a:r>
              <a:rPr lang="fr-FR" dirty="0"/>
              <a:t>Contribue </a:t>
            </a:r>
          </a:p>
        </p:txBody>
      </p:sp>
    </p:spTree>
    <p:extLst>
      <p:ext uri="{BB962C8B-B14F-4D97-AF65-F5344CB8AC3E}">
        <p14:creationId xmlns:p14="http://schemas.microsoft.com/office/powerpoint/2010/main" val="296280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FA2A316F-515D-C747-ADE6-7143BEE7B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6353" y="2253892"/>
            <a:ext cx="3306865" cy="3306865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80F289A-37A3-4440-AA27-1EF7E45C3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5009"/>
            <a:ext cx="12192000" cy="613317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Les Data Management Plan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3F39B7-65AE-F942-B8E6-38F1B2854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22030"/>
            <a:ext cx="8496353" cy="19561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2000" dirty="0"/>
          </a:p>
          <a:p>
            <a:pPr marL="457200" indent="-457200">
              <a:buFont typeface="+mj-lt"/>
              <a:buAutoNum type="arabicPeriod"/>
            </a:pPr>
            <a:r>
              <a:rPr lang="fr-FR" sz="2000" dirty="0"/>
              <a:t>C’est quoi? </a:t>
            </a:r>
          </a:p>
          <a:p>
            <a:pPr marL="457200" indent="-457200">
              <a:buFont typeface="+mj-lt"/>
              <a:buAutoNum type="arabicPeriod"/>
            </a:pPr>
            <a:endParaRPr lang="fr-FR" sz="500" dirty="0"/>
          </a:p>
          <a:p>
            <a:pPr marL="0" indent="0">
              <a:buNone/>
            </a:pPr>
            <a:r>
              <a:rPr lang="fr-FR" sz="2000" dirty="0"/>
              <a:t>Un document synthétique expliquant comment seront gérées les données d’un projet depuis leur création/collecte jusqu’à leur archivage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A4FED3A-78CE-DC4D-A3DC-92134DBCF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4" y="-185637"/>
            <a:ext cx="2235473" cy="18117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B3F356D-3F07-DF4E-8F65-3C38F1BE1DD0}"/>
              </a:ext>
            </a:extLst>
          </p:cNvPr>
          <p:cNvSpPr/>
          <p:nvPr/>
        </p:nvSpPr>
        <p:spPr>
          <a:xfrm>
            <a:off x="297382" y="792890"/>
            <a:ext cx="116152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400" i="1" dirty="0">
                <a:latin typeface="Arial Narrow" panose="020B0604020202020204" pitchFamily="34" charset="0"/>
                <a:cs typeface="Arial Narrow" panose="020B0604020202020204" pitchFamily="34" charset="0"/>
              </a:rPr>
              <a:t>Nécessaires pour les appels de projets (ex: Horizon 2020).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750086F-5762-D247-9210-CBC0B86A2EEB}"/>
              </a:ext>
            </a:extLst>
          </p:cNvPr>
          <p:cNvSpPr txBox="1"/>
          <p:nvPr/>
        </p:nvSpPr>
        <p:spPr>
          <a:xfrm>
            <a:off x="8843285" y="5863514"/>
            <a:ext cx="42394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 </a:t>
            </a:r>
          </a:p>
          <a:p>
            <a:r>
              <a:rPr lang="fr-FR" sz="1400" i="1" dirty="0">
                <a:hlinkClick r:id="rId4"/>
              </a:rPr>
              <a:t>www.doranum.fr</a:t>
            </a:r>
            <a:endParaRPr lang="fr-FR" sz="1400" i="1" dirty="0"/>
          </a:p>
          <a:p>
            <a:r>
              <a:rPr lang="fr-FR" sz="1400" i="1" dirty="0"/>
              <a:t>Réaliser un plan de gestion de données</a:t>
            </a:r>
          </a:p>
          <a:p>
            <a:r>
              <a:rPr lang="fr-FR" sz="1400" i="1" dirty="0"/>
              <a:t> FAIR: guide de rédaction, Cartier et al, 2018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DEB0E5-D258-7D4A-A28D-AE0E3E46D607}"/>
              </a:ext>
            </a:extLst>
          </p:cNvPr>
          <p:cNvSpPr/>
          <p:nvPr/>
        </p:nvSpPr>
        <p:spPr>
          <a:xfrm>
            <a:off x="0" y="3499461"/>
            <a:ext cx="8735252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+mj-lt"/>
              <a:buAutoNum type="arabicPeriod" startAt="2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Pourquoi est il nécessaire? 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+mj-lt"/>
              <a:buAutoNum type="arabicPeriod" startAt="2"/>
            </a:pPr>
            <a:endParaRPr lang="fr-FR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Garantit la qualité de la recherche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Contribue à des données « FAIR »(facilement accessibles, identifiables, reproductibles)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Bonne pratique de recherche: organiser et anticiper la gestion et la conservation de nos données.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« Open Access »: accès en ligne des informations scientifiques (données et publications)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« Open Data »: partage de données  (</a:t>
            </a: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https://zenodo.org</a:t>
            </a: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53BB436-1AB7-564B-B88B-B9CDFC6D4BAD}"/>
              </a:ext>
            </a:extLst>
          </p:cNvPr>
          <p:cNvSpPr txBox="1"/>
          <p:nvPr/>
        </p:nvSpPr>
        <p:spPr>
          <a:xfrm>
            <a:off x="10200290" y="-914400"/>
            <a:ext cx="3424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Garantit la qualité de la recherche </a:t>
            </a:r>
          </a:p>
          <a:p>
            <a:r>
              <a:rPr lang="fr-FR" dirty="0"/>
              <a:t>Contribue </a:t>
            </a:r>
          </a:p>
        </p:txBody>
      </p:sp>
    </p:spTree>
    <p:extLst>
      <p:ext uri="{BB962C8B-B14F-4D97-AF65-F5344CB8AC3E}">
        <p14:creationId xmlns:p14="http://schemas.microsoft.com/office/powerpoint/2010/main" val="863856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310A43-F03E-304E-84D7-5A69B13E2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Vos gestion des données?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3CD187F-DFD5-0741-AF0C-BE10E5561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Comment gérez vous vos données (collections d’échantillons, données bio-informatiques)?    → le CNRS propose </a:t>
            </a:r>
            <a:r>
              <a:rPr lang="fr-FR" dirty="0" err="1"/>
              <a:t>Huma-Num</a:t>
            </a:r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7E3CAB4-48D6-B04C-BD0A-228BEDA7C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587" y="1663167"/>
            <a:ext cx="9202664" cy="515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127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301635-348B-AA41-93C1-DDB2AE0F3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La réalisation du DMP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4C53F01-6926-AB42-9B58-3418033E8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8190"/>
            <a:ext cx="5850130" cy="4920539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52FD59F7-4E51-0A4D-BB3F-B6EB8684CC3D}"/>
              </a:ext>
            </a:extLst>
          </p:cNvPr>
          <p:cNvSpPr txBox="1"/>
          <p:nvPr/>
        </p:nvSpPr>
        <p:spPr>
          <a:xfrm>
            <a:off x="180278" y="777892"/>
            <a:ext cx="5669852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r>
              <a:rPr lang="fr-FR" b="1" cap="small" dirty="0"/>
              <a:t>Les différents acteurs possibles</a:t>
            </a:r>
          </a:p>
          <a:p>
            <a:pPr algn="ctr"/>
            <a:endParaRPr lang="fr-FR" sz="700" b="1" cap="small" dirty="0"/>
          </a:p>
        </p:txBody>
      </p:sp>
    </p:spTree>
    <p:extLst>
      <p:ext uri="{BB962C8B-B14F-4D97-AF65-F5344CB8AC3E}">
        <p14:creationId xmlns:p14="http://schemas.microsoft.com/office/powerpoint/2010/main" val="3274947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4C53F01-6926-AB42-9B58-3418033E8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8190"/>
            <a:ext cx="5850130" cy="4920539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52FD59F7-4E51-0A4D-BB3F-B6EB8684CC3D}"/>
              </a:ext>
            </a:extLst>
          </p:cNvPr>
          <p:cNvSpPr txBox="1"/>
          <p:nvPr/>
        </p:nvSpPr>
        <p:spPr>
          <a:xfrm>
            <a:off x="180278" y="777892"/>
            <a:ext cx="5669852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r>
              <a:rPr lang="fr-FR" b="1" cap="small" dirty="0"/>
              <a:t>Les différents acteurs possibles</a:t>
            </a:r>
          </a:p>
          <a:p>
            <a:pPr algn="ctr"/>
            <a:endParaRPr lang="fr-FR" sz="700" b="1" cap="small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23672A0-F79D-7C49-8F17-C0961AD0D4E2}"/>
              </a:ext>
            </a:extLst>
          </p:cNvPr>
          <p:cNvSpPr txBox="1"/>
          <p:nvPr/>
        </p:nvSpPr>
        <p:spPr>
          <a:xfrm>
            <a:off x="6317709" y="777892"/>
            <a:ext cx="5669852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endParaRPr lang="fr-FR" sz="100" b="1" cap="small" dirty="0"/>
          </a:p>
          <a:p>
            <a:pPr algn="ctr"/>
            <a:r>
              <a:rPr lang="fr-FR" b="1" cap="small" dirty="0"/>
              <a:t>Un document évolutif</a:t>
            </a:r>
          </a:p>
          <a:p>
            <a:pPr algn="ctr"/>
            <a:endParaRPr lang="fr-FR" sz="700" b="1" cap="small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6CC3C66-0207-7742-9129-DFE1A7B542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75"/>
          <a:stretch/>
        </p:blipFill>
        <p:spPr>
          <a:xfrm>
            <a:off x="6513905" y="1971304"/>
            <a:ext cx="5678095" cy="3788229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9A59FA2B-7A29-F542-90FB-495A38B32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278" y="152941"/>
            <a:ext cx="11807283" cy="613317"/>
          </a:xfrm>
        </p:spPr>
        <p:txBody>
          <a:bodyPr>
            <a:normAutofit fontScale="90000"/>
          </a:bodyPr>
          <a:lstStyle/>
          <a:p>
            <a:r>
              <a:rPr lang="fr-FR" dirty="0"/>
              <a:t>La réalisation du DMP</a:t>
            </a:r>
          </a:p>
        </p:txBody>
      </p:sp>
    </p:spTree>
    <p:extLst>
      <p:ext uri="{BB962C8B-B14F-4D97-AF65-F5344CB8AC3E}">
        <p14:creationId xmlns:p14="http://schemas.microsoft.com/office/powerpoint/2010/main" val="78061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62F039-5A71-7D4B-964A-7BEDDB6C7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Quelles</a:t>
            </a:r>
            <a:r>
              <a:rPr lang="en-GB" dirty="0"/>
              <a:t> </a:t>
            </a:r>
            <a:r>
              <a:rPr lang="en-GB" dirty="0" err="1"/>
              <a:t>informations</a:t>
            </a:r>
            <a:r>
              <a:rPr lang="en-GB" dirty="0"/>
              <a:t>?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2B3926D-7356-3041-9696-BB613EDF9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69" y="766258"/>
            <a:ext cx="6224672" cy="5553723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A3A36484-2826-7146-A9ED-3275221F77E7}"/>
              </a:ext>
            </a:extLst>
          </p:cNvPr>
          <p:cNvSpPr txBox="1"/>
          <p:nvPr/>
        </p:nvSpPr>
        <p:spPr>
          <a:xfrm>
            <a:off x="7202364" y="6550223"/>
            <a:ext cx="49896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hlinkClick r:id="rId4"/>
              </a:rPr>
              <a:t>https://doranum.fr/plan-gestion-donnees-dmp/fiche-synthetique/</a:t>
            </a:r>
            <a:endParaRPr lang="fr-FR" sz="1400" i="1" dirty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4C6D2C8D-C2E1-5B4E-B996-837367D13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45" y="2226599"/>
            <a:ext cx="4171004" cy="26330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/>
              <a:t> </a:t>
            </a:r>
          </a:p>
          <a:p>
            <a:pPr>
              <a:buFontTx/>
              <a:buChar char="-"/>
            </a:pPr>
            <a:r>
              <a:rPr lang="fr-FR" sz="2400" dirty="0"/>
              <a:t>Pas de trame spécifique</a:t>
            </a:r>
          </a:p>
          <a:p>
            <a:pPr>
              <a:buFontTx/>
              <a:buChar char="-"/>
            </a:pPr>
            <a:r>
              <a:rPr lang="fr-FR" sz="2400" dirty="0"/>
              <a:t>Des modèles et des aides à la rédaction     </a:t>
            </a:r>
          </a:p>
          <a:p>
            <a:pPr marL="0" indent="0">
              <a:buNone/>
            </a:pPr>
            <a:r>
              <a:rPr lang="fr-FR" sz="2400" dirty="0"/>
              <a:t>	=&gt; </a:t>
            </a:r>
            <a:r>
              <a:rPr lang="fr-FR" sz="2400" dirty="0">
                <a:hlinkClick r:id="rId5"/>
              </a:rPr>
              <a:t>DMP OPIDoR</a:t>
            </a:r>
            <a:endParaRPr lang="fr-FR" sz="2400" dirty="0"/>
          </a:p>
          <a:p>
            <a:pPr marL="0" indent="0">
              <a:buNone/>
            </a:pPr>
            <a:r>
              <a:rPr lang="fr-FR" sz="2400" dirty="0"/>
              <a:t>	=&gt; </a:t>
            </a:r>
            <a:r>
              <a:rPr lang="fr-FR" sz="2400" dirty="0">
                <a:hlinkClick r:id="rId6"/>
              </a:rPr>
              <a:t>DMP online</a:t>
            </a:r>
            <a:endParaRPr lang="fr-FR" sz="2400" dirty="0"/>
          </a:p>
          <a:p>
            <a:pPr marL="0" indent="0">
              <a:buNone/>
            </a:pP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830769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442C54-051C-DA46-B5FF-7D94C9084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La structure d’un DMP (Celui de H2020) 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226BBDF3-E363-EF4C-8118-99AED86AF865}"/>
              </a:ext>
            </a:extLst>
          </p:cNvPr>
          <p:cNvSpPr txBox="1">
            <a:spLocks/>
          </p:cNvSpPr>
          <p:nvPr/>
        </p:nvSpPr>
        <p:spPr>
          <a:xfrm>
            <a:off x="379974" y="766258"/>
            <a:ext cx="10515021" cy="4026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Arial Narrow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17D3A-6231-754D-81C9-1278933052B3}"/>
              </a:ext>
            </a:extLst>
          </p:cNvPr>
          <p:cNvSpPr/>
          <p:nvPr/>
        </p:nvSpPr>
        <p:spPr>
          <a:xfrm>
            <a:off x="0" y="1016784"/>
            <a:ext cx="4796589" cy="2395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fr-FR" sz="2000" b="1" i="1" u="sng" dirty="0">
                <a:latin typeface="Arial Narrow" panose="020B0604020202020204" pitchFamily="34" charset="0"/>
                <a:cs typeface="Arial Narrow" panose="020B0604020202020204" pitchFamily="34" charset="0"/>
              </a:rPr>
              <a:t>Phase 1 : Contexte, acteurs et ressources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Description du projet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Acteurs du projet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Ressources nécessaires 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fr-FR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457200" indent="-457200" algn="ctr">
              <a:lnSpc>
                <a:spcPct val="90000"/>
              </a:lnSpc>
              <a:spcBef>
                <a:spcPts val="1000"/>
              </a:spcBef>
              <a:buFont typeface="+mj-lt"/>
              <a:buAutoNum type="arabicPeriod" startAt="2"/>
            </a:pPr>
            <a:endParaRPr lang="fr-FR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547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442C54-051C-DA46-B5FF-7D94C9084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sz="4000" dirty="0"/>
              <a:t>La structure d’un DMP (Celui de H2020) 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226BBDF3-E363-EF4C-8118-99AED86AF865}"/>
              </a:ext>
            </a:extLst>
          </p:cNvPr>
          <p:cNvSpPr txBox="1">
            <a:spLocks/>
          </p:cNvSpPr>
          <p:nvPr/>
        </p:nvSpPr>
        <p:spPr>
          <a:xfrm>
            <a:off x="379974" y="766258"/>
            <a:ext cx="10515021" cy="4026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Arial Narrow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17D3A-6231-754D-81C9-1278933052B3}"/>
              </a:ext>
            </a:extLst>
          </p:cNvPr>
          <p:cNvSpPr/>
          <p:nvPr/>
        </p:nvSpPr>
        <p:spPr>
          <a:xfrm>
            <a:off x="0" y="1016784"/>
            <a:ext cx="4796589" cy="2395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fr-FR" sz="2000" b="1" i="1" u="sng" dirty="0">
                <a:latin typeface="Arial Narrow" panose="020B0604020202020204" pitchFamily="34" charset="0"/>
                <a:cs typeface="Arial Narrow" panose="020B0604020202020204" pitchFamily="34" charset="0"/>
              </a:rPr>
              <a:t>Phase 1 : Contexte, acteurs et ressources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Description du projet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Acteurs du projet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Ressources nécessaires 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fr-FR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457200" indent="-457200" algn="ctr">
              <a:lnSpc>
                <a:spcPct val="90000"/>
              </a:lnSpc>
              <a:spcBef>
                <a:spcPts val="1000"/>
              </a:spcBef>
              <a:buFont typeface="+mj-lt"/>
              <a:buAutoNum type="arabicPeriod" startAt="2"/>
            </a:pPr>
            <a:endParaRPr lang="fr-FR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F82501-A770-EE44-8ABD-2576779B94CC}"/>
              </a:ext>
            </a:extLst>
          </p:cNvPr>
          <p:cNvSpPr/>
          <p:nvPr/>
        </p:nvSpPr>
        <p:spPr>
          <a:xfrm>
            <a:off x="1200426" y="2980733"/>
            <a:ext cx="7952273" cy="2395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fr-FR" sz="2000" b="1" i="1" u="sng" dirty="0">
                <a:latin typeface="Arial Narrow" panose="020B0604020202020204" pitchFamily="34" charset="0"/>
                <a:cs typeface="Arial Narrow" panose="020B0604020202020204" pitchFamily="34" charset="0"/>
              </a:rPr>
              <a:t>Phase 2 : Stockage, partage, protection et diffusion au cours du projet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Informations générales sur les données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Stockage et partage des données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Risques, sécurité et éthique des données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fr-FR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Dissémination et archivage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endParaRPr lang="fr-FR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88988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7637</TotalTime>
  <Words>586</Words>
  <Application>Microsoft Macintosh PowerPoint</Application>
  <PresentationFormat>Grand écran</PresentationFormat>
  <Paragraphs>117</Paragraphs>
  <Slides>12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Arial</vt:lpstr>
      <vt:lpstr>Arial Narrow</vt:lpstr>
      <vt:lpstr>Calibri</vt:lpstr>
      <vt:lpstr>Wingdings</vt:lpstr>
      <vt:lpstr>Thème Office</vt:lpstr>
      <vt:lpstr>Les Plans de Gestion de Données (PGD) ou les Data Management Plan (DMP)</vt:lpstr>
      <vt:lpstr>Les Data Management Plan </vt:lpstr>
      <vt:lpstr>Les Data Management Plan </vt:lpstr>
      <vt:lpstr>Vos gestion des données?</vt:lpstr>
      <vt:lpstr>La réalisation du DMP</vt:lpstr>
      <vt:lpstr>La réalisation du DMP</vt:lpstr>
      <vt:lpstr>Quelles informations? </vt:lpstr>
      <vt:lpstr>La structure d’un DMP (Celui de H2020) </vt:lpstr>
      <vt:lpstr>La structure d’un DMP (Celui de H2020) </vt:lpstr>
      <vt:lpstr>La structure d’un DMP (Celui de H2020) </vt:lpstr>
      <vt:lpstr>Présentation PowerPoint</vt:lpstr>
      <vt:lpstr>Pour résumer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Plans de Gestion de Données (PGD) ou les Data Management Plan (DMP)</dc:title>
  <dc:creator>Microsoft Office User</dc:creator>
  <cp:lastModifiedBy>Microsoft Office User</cp:lastModifiedBy>
  <cp:revision>41</cp:revision>
  <dcterms:created xsi:type="dcterms:W3CDTF">2020-04-30T05:55:56Z</dcterms:created>
  <dcterms:modified xsi:type="dcterms:W3CDTF">2020-05-05T13:15:53Z</dcterms:modified>
</cp:coreProperties>
</file>

<file path=docProps/thumbnail.jpeg>
</file>